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59" r:id="rId3"/>
    <p:sldId id="299" r:id="rId4"/>
    <p:sldId id="300" r:id="rId5"/>
    <p:sldId id="303" r:id="rId6"/>
    <p:sldId id="304" r:id="rId7"/>
    <p:sldId id="317" r:id="rId8"/>
    <p:sldId id="315" r:id="rId9"/>
    <p:sldId id="316" r:id="rId10"/>
    <p:sldId id="318" r:id="rId11"/>
    <p:sldId id="319" r:id="rId12"/>
    <p:sldId id="311" r:id="rId13"/>
    <p:sldId id="286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>
        <p:scale>
          <a:sx n="58" d="100"/>
          <a:sy n="58" d="100"/>
        </p:scale>
        <p:origin x="2064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DA565-4E3D-46A2-B0DF-6B252ACF0BDE}" type="doc">
      <dgm:prSet loTypeId="urn:microsoft.com/office/officeart/2005/8/layout/arrow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68609982-248B-4634-9579-E4A8907883A1}">
      <dgm:prSet phldrT="[Tekst]" custT="1"/>
      <dgm:spPr/>
      <dgm:t>
        <a:bodyPr/>
        <a:lstStyle/>
        <a:p>
          <a:r>
            <a:rPr lang="pl-PL" sz="2000" b="1" dirty="0">
              <a:latin typeface="+mn-lt"/>
              <a:cs typeface="Times New Roman" panose="02020603050405020304" pitchFamily="18" charset="0"/>
            </a:rPr>
            <a:t>Aspekt finansowy </a:t>
          </a:r>
        </a:p>
        <a:p>
          <a:r>
            <a:rPr lang="pl-PL" sz="1800" b="0" dirty="0">
              <a:latin typeface="+mn-lt"/>
              <a:cs typeface="Times New Roman" panose="02020603050405020304" pitchFamily="18" charset="0"/>
            </a:rPr>
            <a:t>Planowanie budżetu  z uwzględnieniem formy finansowania danego zadania oraz  zabezpieczenia wydatków  zgodnie z przepisami prawa oświatowego</a:t>
          </a:r>
        </a:p>
        <a:p>
          <a:r>
            <a:rPr lang="pl-PL" sz="20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Ile planujemy na wybrane zadanie oświatowe?</a:t>
          </a:r>
        </a:p>
      </dgm:t>
    </dgm:pt>
    <dgm:pt modelId="{7680B6A3-7B9D-4C7F-BE3E-DF43FC7E7762}" type="parTrans" cxnId="{2E24BA39-46F3-42B8-BF92-39F89F5A3621}">
      <dgm:prSet/>
      <dgm:spPr/>
      <dgm:t>
        <a:bodyPr/>
        <a:lstStyle/>
        <a:p>
          <a:endParaRPr lang="pl-PL"/>
        </a:p>
      </dgm:t>
    </dgm:pt>
    <dgm:pt modelId="{FEAC1887-EDFC-48AC-A4B7-4C61EFECAD83}" type="sibTrans" cxnId="{2E24BA39-46F3-42B8-BF92-39F89F5A3621}">
      <dgm:prSet/>
      <dgm:spPr/>
      <dgm:t>
        <a:bodyPr/>
        <a:lstStyle/>
        <a:p>
          <a:endParaRPr lang="pl-PL"/>
        </a:p>
      </dgm:t>
    </dgm:pt>
    <dgm:pt modelId="{F5C72074-4CDD-4FA3-8487-7184E7D324D7}">
      <dgm:prSet phldrT="[Tekst]" custT="1"/>
      <dgm:spPr/>
      <dgm:t>
        <a:bodyPr/>
        <a:lstStyle/>
        <a:p>
          <a:pPr algn="ctr"/>
          <a:r>
            <a:rPr lang="pl-PL" sz="2000" b="1" dirty="0">
              <a:latin typeface="+mn-lt"/>
              <a:cs typeface="Times New Roman" panose="02020603050405020304" pitchFamily="18" charset="0"/>
            </a:rPr>
            <a:t>Aspekt merytoryczny</a:t>
          </a:r>
        </a:p>
        <a:p>
          <a:pPr algn="ctr"/>
          <a:r>
            <a:rPr lang="pl-PL" sz="1800" b="0" dirty="0">
              <a:latin typeface="+mn-lt"/>
              <a:cs typeface="Times New Roman" panose="02020603050405020304" pitchFamily="18" charset="0"/>
            </a:rPr>
            <a:t>Realizacja zadań oświatowych z uwzględnieniem </a:t>
          </a:r>
          <a:r>
            <a:rPr lang="pl-PL" sz="1800" b="0" u="sng" dirty="0">
              <a:latin typeface="+mn-lt"/>
              <a:cs typeface="Times New Roman" panose="02020603050405020304" pitchFamily="18" charset="0"/>
            </a:rPr>
            <a:t>celowości, rzetelności i gospodarności</a:t>
          </a:r>
        </a:p>
        <a:p>
          <a:pPr algn="ctr"/>
          <a:r>
            <a:rPr lang="pl-PL" sz="20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Plan strategiczny podstawą podziału środków finansowych … w JST</a:t>
          </a:r>
        </a:p>
        <a:p>
          <a:pPr algn="l"/>
          <a:r>
            <a:rPr lang="pl-PL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pl-PL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cele postawione zadaniom</a:t>
          </a:r>
        </a:p>
        <a:p>
          <a:pPr algn="l"/>
          <a:r>
            <a:rPr lang="pl-PL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wskaźniki i mierniki przypisane zadaniom</a:t>
          </a:r>
        </a:p>
        <a:p>
          <a:pPr algn="l"/>
          <a:r>
            <a:rPr lang="pl-PL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oczekiwane efekty realizacji zadania </a:t>
          </a:r>
        </a:p>
        <a:p>
          <a:pPr algn="ctr"/>
          <a:r>
            <a:rPr lang="pl-PL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algn="ctr"/>
          <a:r>
            <a:rPr lang="pl-PL" sz="20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pl-PL" sz="2400" b="0" dirty="0">
              <a:latin typeface="+mn-lt"/>
              <a:cs typeface="Times New Roman" panose="02020603050405020304" pitchFamily="18" charset="0"/>
            </a:rPr>
            <a:t> </a:t>
          </a:r>
        </a:p>
      </dgm:t>
    </dgm:pt>
    <dgm:pt modelId="{8FC31075-7CD4-4A52-AAD9-C870EE8D1D9F}" type="parTrans" cxnId="{B0D62378-68DC-41F7-A0F3-6A30B15CB5EE}">
      <dgm:prSet/>
      <dgm:spPr/>
      <dgm:t>
        <a:bodyPr/>
        <a:lstStyle/>
        <a:p>
          <a:endParaRPr lang="pl-PL"/>
        </a:p>
      </dgm:t>
    </dgm:pt>
    <dgm:pt modelId="{22AEF518-FDDF-4F10-A458-96D8110EE86E}" type="sibTrans" cxnId="{B0D62378-68DC-41F7-A0F3-6A30B15CB5EE}">
      <dgm:prSet/>
      <dgm:spPr/>
      <dgm:t>
        <a:bodyPr/>
        <a:lstStyle/>
        <a:p>
          <a:endParaRPr lang="pl-PL"/>
        </a:p>
      </dgm:t>
    </dgm:pt>
    <dgm:pt modelId="{93095DFC-3FF2-4392-B062-8F2836B57304}" type="pres">
      <dgm:prSet presAssocID="{C1BDA565-4E3D-46A2-B0DF-6B252ACF0BDE}" presName="compositeShape" presStyleCnt="0">
        <dgm:presLayoutVars>
          <dgm:chMax val="2"/>
          <dgm:dir/>
          <dgm:resizeHandles val="exact"/>
        </dgm:presLayoutVars>
      </dgm:prSet>
      <dgm:spPr/>
    </dgm:pt>
    <dgm:pt modelId="{52E2A2B4-FD98-41EB-A837-8F199E283973}" type="pres">
      <dgm:prSet presAssocID="{C1BDA565-4E3D-46A2-B0DF-6B252ACF0BDE}" presName="divider" presStyleLbl="fgShp" presStyleIdx="0" presStyleCnt="1"/>
      <dgm:spPr/>
    </dgm:pt>
    <dgm:pt modelId="{72E4D319-2FBF-4705-A70E-99C387610988}" type="pres">
      <dgm:prSet presAssocID="{68609982-248B-4634-9579-E4A8907883A1}" presName="downArrow" presStyleLbl="node1" presStyleIdx="0" presStyleCnt="2" custScaleX="97480" custScaleY="104086" custLinFactNeighborX="3716" custLinFactNeighborY="-1545"/>
      <dgm:spPr/>
    </dgm:pt>
    <dgm:pt modelId="{71691D02-3F03-4F7B-B3FB-BDAD0AE3B1F5}" type="pres">
      <dgm:prSet presAssocID="{68609982-248B-4634-9579-E4A8907883A1}" presName="downArrowText" presStyleLbl="revTx" presStyleIdx="0" presStyleCnt="2" custScaleX="184374">
        <dgm:presLayoutVars>
          <dgm:bulletEnabled val="1"/>
        </dgm:presLayoutVars>
      </dgm:prSet>
      <dgm:spPr/>
    </dgm:pt>
    <dgm:pt modelId="{7675D853-2A4E-4321-8A45-D9E1332CBB09}" type="pres">
      <dgm:prSet presAssocID="{F5C72074-4CDD-4FA3-8487-7184E7D324D7}" presName="upArrow" presStyleLbl="node1" presStyleIdx="1" presStyleCnt="2" custLinFactNeighborX="-164" custLinFactNeighborY="-1786"/>
      <dgm:spPr/>
    </dgm:pt>
    <dgm:pt modelId="{7BBA0E67-C21F-49F8-88CD-87A7B49721BE}" type="pres">
      <dgm:prSet presAssocID="{F5C72074-4CDD-4FA3-8487-7184E7D324D7}" presName="upArrowText" presStyleLbl="revTx" presStyleIdx="1" presStyleCnt="2" custScaleX="200780">
        <dgm:presLayoutVars>
          <dgm:bulletEnabled val="1"/>
        </dgm:presLayoutVars>
      </dgm:prSet>
      <dgm:spPr/>
    </dgm:pt>
  </dgm:ptLst>
  <dgm:cxnLst>
    <dgm:cxn modelId="{6D139814-A740-4EAD-B6BC-D6289D73EE31}" type="presOf" srcId="{68609982-248B-4634-9579-E4A8907883A1}" destId="{71691D02-3F03-4F7B-B3FB-BDAD0AE3B1F5}" srcOrd="0" destOrd="0" presId="urn:microsoft.com/office/officeart/2005/8/layout/arrow3"/>
    <dgm:cxn modelId="{2E24BA39-46F3-42B8-BF92-39F89F5A3621}" srcId="{C1BDA565-4E3D-46A2-B0DF-6B252ACF0BDE}" destId="{68609982-248B-4634-9579-E4A8907883A1}" srcOrd="0" destOrd="0" parTransId="{7680B6A3-7B9D-4C7F-BE3E-DF43FC7E7762}" sibTransId="{FEAC1887-EDFC-48AC-A4B7-4C61EFECAD83}"/>
    <dgm:cxn modelId="{B0D62378-68DC-41F7-A0F3-6A30B15CB5EE}" srcId="{C1BDA565-4E3D-46A2-B0DF-6B252ACF0BDE}" destId="{F5C72074-4CDD-4FA3-8487-7184E7D324D7}" srcOrd="1" destOrd="0" parTransId="{8FC31075-7CD4-4A52-AAD9-C870EE8D1D9F}" sibTransId="{22AEF518-FDDF-4F10-A458-96D8110EE86E}"/>
    <dgm:cxn modelId="{95EBBA7F-0FE1-4D9B-918F-43C0D17C8FFB}" type="presOf" srcId="{C1BDA565-4E3D-46A2-B0DF-6B252ACF0BDE}" destId="{93095DFC-3FF2-4392-B062-8F2836B57304}" srcOrd="0" destOrd="0" presId="urn:microsoft.com/office/officeart/2005/8/layout/arrow3"/>
    <dgm:cxn modelId="{2890A6CE-D6CD-4D97-A95A-B52F62767387}" type="presOf" srcId="{F5C72074-4CDD-4FA3-8487-7184E7D324D7}" destId="{7BBA0E67-C21F-49F8-88CD-87A7B49721BE}" srcOrd="0" destOrd="0" presId="urn:microsoft.com/office/officeart/2005/8/layout/arrow3"/>
    <dgm:cxn modelId="{7E6B2415-22FD-456B-BF8F-8E9334D1B4CE}" type="presParOf" srcId="{93095DFC-3FF2-4392-B062-8F2836B57304}" destId="{52E2A2B4-FD98-41EB-A837-8F199E283973}" srcOrd="0" destOrd="0" presId="urn:microsoft.com/office/officeart/2005/8/layout/arrow3"/>
    <dgm:cxn modelId="{BAD7048B-D4E2-48C8-B776-09F000FC3D98}" type="presParOf" srcId="{93095DFC-3FF2-4392-B062-8F2836B57304}" destId="{72E4D319-2FBF-4705-A70E-99C387610988}" srcOrd="1" destOrd="0" presId="urn:microsoft.com/office/officeart/2005/8/layout/arrow3"/>
    <dgm:cxn modelId="{DF169611-52CF-47F8-967C-6C48E3AE9F94}" type="presParOf" srcId="{93095DFC-3FF2-4392-B062-8F2836B57304}" destId="{71691D02-3F03-4F7B-B3FB-BDAD0AE3B1F5}" srcOrd="2" destOrd="0" presId="urn:microsoft.com/office/officeart/2005/8/layout/arrow3"/>
    <dgm:cxn modelId="{75104115-2AFC-4928-8955-231F0B639F8A}" type="presParOf" srcId="{93095DFC-3FF2-4392-B062-8F2836B57304}" destId="{7675D853-2A4E-4321-8A45-D9E1332CBB09}" srcOrd="3" destOrd="0" presId="urn:microsoft.com/office/officeart/2005/8/layout/arrow3"/>
    <dgm:cxn modelId="{66FC8455-6EAD-431C-995F-BCA793612411}" type="presParOf" srcId="{93095DFC-3FF2-4392-B062-8F2836B57304}" destId="{7BBA0E67-C21F-49F8-88CD-87A7B49721B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2A2B4-FD98-41EB-A837-8F199E283973}">
      <dsp:nvSpPr>
        <dsp:cNvPr id="0" name=""/>
        <dsp:cNvSpPr/>
      </dsp:nvSpPr>
      <dsp:spPr>
        <a:xfrm rot="21300000">
          <a:off x="26958" y="2020361"/>
          <a:ext cx="8731058" cy="999837"/>
        </a:xfrm>
        <a:prstGeom prst="mathMinus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4D319-2FBF-4705-A70E-99C387610988}">
      <dsp:nvSpPr>
        <dsp:cNvPr id="0" name=""/>
        <dsp:cNvSpPr/>
      </dsp:nvSpPr>
      <dsp:spPr>
        <a:xfrm>
          <a:off x="1185339" y="179685"/>
          <a:ext cx="2569078" cy="2098606"/>
        </a:xfrm>
        <a:prstGeom prst="down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91D02-3F03-4F7B-B3FB-BDAD0AE3B1F5}">
      <dsp:nvSpPr>
        <dsp:cNvPr id="0" name=""/>
        <dsp:cNvSpPr/>
      </dsp:nvSpPr>
      <dsp:spPr>
        <a:xfrm>
          <a:off x="3470079" y="0"/>
          <a:ext cx="5183107" cy="211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cs typeface="Times New Roman" panose="02020603050405020304" pitchFamily="18" charset="0"/>
            </a:rPr>
            <a:t>Aspekt finansowy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+mn-lt"/>
              <a:cs typeface="Times New Roman" panose="02020603050405020304" pitchFamily="18" charset="0"/>
            </a:rPr>
            <a:t>Planowanie budżetu  z uwzględnieniem formy finansowania danego zadania oraz  zabezpieczenia wydatków  zgodnie z przepisami prawa oświatowego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Ile planujemy na wybrane zadanie oświatowe?</a:t>
          </a:r>
        </a:p>
      </dsp:txBody>
      <dsp:txXfrm>
        <a:off x="3470079" y="0"/>
        <a:ext cx="5183107" cy="2117035"/>
      </dsp:txXfrm>
    </dsp:sp>
    <dsp:sp modelId="{7675D853-2A4E-4321-8A45-D9E1332CBB09}">
      <dsp:nvSpPr>
        <dsp:cNvPr id="0" name=""/>
        <dsp:cNvSpPr/>
      </dsp:nvSpPr>
      <dsp:spPr>
        <a:xfrm>
          <a:off x="5090963" y="2736298"/>
          <a:ext cx="2635492" cy="2016224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A0E67-C21F-49F8-88CD-87A7B49721BE}">
      <dsp:nvSpPr>
        <dsp:cNvPr id="0" name=""/>
        <dsp:cNvSpPr/>
      </dsp:nvSpPr>
      <dsp:spPr>
        <a:xfrm>
          <a:off x="-98813" y="2923524"/>
          <a:ext cx="5644311" cy="211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cs typeface="Times New Roman" panose="02020603050405020304" pitchFamily="18" charset="0"/>
            </a:rPr>
            <a:t>Aspekt merytoryczny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+mn-lt"/>
              <a:cs typeface="Times New Roman" panose="02020603050405020304" pitchFamily="18" charset="0"/>
            </a:rPr>
            <a:t>Realizacja zadań oświatowych z uwzględnieniem </a:t>
          </a:r>
          <a:r>
            <a:rPr lang="pl-PL" sz="1800" b="0" u="sng" kern="1200" dirty="0">
              <a:latin typeface="+mn-lt"/>
              <a:cs typeface="Times New Roman" panose="02020603050405020304" pitchFamily="18" charset="0"/>
            </a:rPr>
            <a:t>celowości, rzetelności i gospodarności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Plan strategiczny podstawą podziału środków finansowych … w JST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pl-PL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cele postawione zadaniom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wskaźniki i mierniki przypisane zadaniom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oczekiwane efekty realizacji zadania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pl-PL" sz="2400" b="0" kern="1200" dirty="0">
              <a:latin typeface="+mn-lt"/>
              <a:cs typeface="Times New Roman" panose="02020603050405020304" pitchFamily="18" charset="0"/>
            </a:rPr>
            <a:t> </a:t>
          </a:r>
        </a:p>
      </dsp:txBody>
      <dsp:txXfrm>
        <a:off x="-98813" y="2923524"/>
        <a:ext cx="5644311" cy="211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41095686-709E-4A88-B32A-EA8B80C76C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79D445B1-5C22-4DEB-842B-60A114036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3ED8D27C-1385-49A0-8B7A-8060C375F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C97837-6A0E-463B-9BEA-6089D89CB0CA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867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32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956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DDD3F4-2FB0-4CB1-9880-6A2C120C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283099"/>
            <a:ext cx="2304256" cy="1872208"/>
          </a:xfrm>
        </p:spPr>
        <p:txBody>
          <a:bodyPr/>
          <a:lstStyle/>
          <a:p>
            <a:r>
              <a:rPr lang="pl-PL" dirty="0"/>
              <a:t>Metryczka </a:t>
            </a:r>
            <a:br>
              <a:rPr lang="pl-PL" dirty="0"/>
            </a:br>
            <a:r>
              <a:rPr lang="pl-PL" dirty="0"/>
              <a:t>subwencji </a:t>
            </a:r>
            <a:br>
              <a:rPr lang="pl-PL" dirty="0"/>
            </a:br>
            <a:r>
              <a:rPr lang="pl-PL" dirty="0"/>
              <a:t>oświatowej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pic>
        <p:nvPicPr>
          <p:cNvPr id="1026" name="Picture 2" descr="Znalezione obrazy dla zapytania metryczka subwencji oÅwiatowej 2018">
            <a:extLst>
              <a:ext uri="{FF2B5EF4-FFF2-40B4-BE49-F238E27FC236}">
                <a16:creationId xmlns:a16="http://schemas.microsoft.com/office/drawing/2014/main" id="{0AC469D6-6D38-48A0-AB56-95016AF9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17" y="1342653"/>
            <a:ext cx="5400600" cy="41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0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87896-816D-4315-AF5E-ADAB047B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efektywności w obszarze wydatków oświatowych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A01DF9-32D5-49A7-BDC7-59B3A508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98" y="2348880"/>
            <a:ext cx="8784654" cy="2808312"/>
          </a:xfrm>
        </p:spPr>
        <p:txBody>
          <a:bodyPr/>
          <a:lstStyle/>
          <a:p>
            <a:r>
              <a:rPr lang="pl-PL" dirty="0"/>
              <a:t>Rundka</a:t>
            </a:r>
          </a:p>
          <a:p>
            <a:pPr marL="457200" indent="-457200">
              <a:buAutoNum type="arabicParenR"/>
            </a:pPr>
            <a:r>
              <a:rPr lang="pl-PL" i="1" dirty="0"/>
              <a:t>Czy oprócz danych finansowych samorząd monitoruje także efekty poniesionych wydatków? </a:t>
            </a:r>
          </a:p>
          <a:p>
            <a:pPr marL="457200" indent="-457200">
              <a:buAutoNum type="arabicParenR"/>
            </a:pPr>
            <a:r>
              <a:rPr lang="pl-PL" i="1" dirty="0"/>
              <a:t>Jeżeli tak, to w jaki sposób?</a:t>
            </a:r>
          </a:p>
          <a:p>
            <a:pPr marL="457200" indent="-457200">
              <a:buAutoNum type="arabicParenR"/>
            </a:pPr>
            <a:r>
              <a:rPr lang="pl-PL" dirty="0"/>
              <a:t>Które dane są najważniejsze do oceny efektywności? </a:t>
            </a:r>
          </a:p>
        </p:txBody>
      </p:sp>
    </p:spTree>
    <p:extLst>
      <p:ext uri="{BB962C8B-B14F-4D97-AF65-F5344CB8AC3E}">
        <p14:creationId xmlns:p14="http://schemas.microsoft.com/office/powerpoint/2010/main" val="426590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D47BCB-6C68-442C-9F6B-8095288C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301750"/>
          </a:xfrm>
        </p:spPr>
        <p:txBody>
          <a:bodyPr/>
          <a:lstStyle/>
          <a:p>
            <a:pPr>
              <a:defRPr/>
            </a:pPr>
            <a:br>
              <a:rPr lang="pl-PL" sz="2400" b="1" dirty="0">
                <a:latin typeface="+mn-lt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cs typeface="Times New Roman" panose="02020603050405020304" pitchFamily="18" charset="0"/>
              </a:rPr>
              <a:t>    Podsumowanie</a:t>
            </a:r>
            <a:endParaRPr lang="pl-PL" sz="2400" dirty="0">
              <a:latin typeface="+mn-lt"/>
            </a:endParaRP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B3BB4574-F3E2-49F8-A885-3402A5A75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605837" cy="295299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pl-PL" altLang="pl-PL" sz="2400" dirty="0">
                <a:cs typeface="Times New Roman" panose="02020603050405020304" pitchFamily="18" charset="0"/>
              </a:rPr>
              <a:t>W jakim zakresie zajęcia zmieniły moje myślenie  o finansowaniu zadań oświatowych?</a:t>
            </a:r>
          </a:p>
          <a:p>
            <a:pPr marL="457200" indent="-457200">
              <a:buFontTx/>
              <a:buAutoNum type="arabicPeriod"/>
            </a:pPr>
            <a:r>
              <a:rPr lang="pl-PL" altLang="pl-PL" dirty="0">
                <a:cs typeface="Times New Roman" panose="02020603050405020304" pitchFamily="18" charset="0"/>
              </a:rPr>
              <a:t>Jakie znaczenie ma monitorowanie efektywności wydatków oświatowych?</a:t>
            </a:r>
          </a:p>
          <a:p>
            <a:pPr marL="457200" indent="-457200">
              <a:buFontTx/>
              <a:buAutoNum type="arabicPeriod"/>
            </a:pPr>
            <a:r>
              <a:rPr lang="pl-PL" altLang="pl-PL" dirty="0">
                <a:cs typeface="Times New Roman" panose="02020603050405020304" pitchFamily="18" charset="0"/>
              </a:rPr>
              <a:t>Jak mogę zadbać o (planowanie) efektywność wydatków oświatowych w kontekście rozwoju kompetencji kluczowych uczniów?</a:t>
            </a: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sz="24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altLang="pl-P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7602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>
            <a:extLst>
              <a:ext uri="{FF2B5EF4-FFF2-40B4-BE49-F238E27FC236}">
                <a16:creationId xmlns:a16="http://schemas.microsoft.com/office/drawing/2014/main" id="{40F856FB-7703-4757-9BE4-13412A484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8496944" cy="1728738"/>
          </a:xfrm>
        </p:spPr>
        <p:txBody>
          <a:bodyPr/>
          <a:lstStyle/>
          <a:p>
            <a:r>
              <a:rPr lang="pl-PL" altLang="pl-PL" sz="2400" b="1" dirty="0">
                <a:cs typeface="Times New Roman" panose="02020603050405020304" pitchFamily="18" charset="0"/>
              </a:rPr>
              <a:t>Budżet jako środek do realizacji strategii – „Jakoś czy Jakość?”</a:t>
            </a:r>
            <a:br>
              <a:rPr lang="pl-PL" altLang="pl-PL" sz="2400" b="1" dirty="0">
                <a:cs typeface="Times New Roman" panose="02020603050405020304" pitchFamily="18" charset="0"/>
              </a:rPr>
            </a:br>
            <a:br>
              <a:rPr lang="pl-PL" altLang="pl-PL" sz="2400" b="1" dirty="0">
                <a:cs typeface="Times New Roman" panose="02020603050405020304" pitchFamily="18" charset="0"/>
              </a:rPr>
            </a:br>
            <a:r>
              <a:rPr lang="pl-PL" sz="2400" dirty="0"/>
              <a:t>Moduł 2</a:t>
            </a:r>
            <a:br>
              <a:rPr lang="pl-PL" sz="24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endParaRPr lang="pl-PL" altLang="pl-PL" sz="24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CD699E-4AB1-41F9-88C8-3C405F105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4976961"/>
            <a:ext cx="52565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Liliana Zientecka </a:t>
            </a:r>
          </a:p>
        </p:txBody>
      </p:sp>
    </p:spTree>
    <p:extLst>
      <p:ext uri="{BB962C8B-B14F-4D97-AF65-F5344CB8AC3E}">
        <p14:creationId xmlns:p14="http://schemas.microsoft.com/office/powerpoint/2010/main" val="12968562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id="{1F2DBCD9-E863-49D4-981B-C195EA8D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4" y="332656"/>
            <a:ext cx="5978426" cy="1431032"/>
          </a:xfrm>
        </p:spPr>
        <p:txBody>
          <a:bodyPr/>
          <a:lstStyle/>
          <a:p>
            <a:r>
              <a:rPr lang="pl-PL" altLang="pl-PL" sz="2400" b="1" dirty="0">
                <a:cs typeface="Times New Roman" panose="02020603050405020304" pitchFamily="18" charset="0"/>
              </a:rPr>
              <a:t>Finansowanie zadań oświatowych </a:t>
            </a:r>
            <a:br>
              <a:rPr lang="pl-PL" altLang="pl-PL" sz="2400" b="1" dirty="0">
                <a:cs typeface="Times New Roman" panose="02020603050405020304" pitchFamily="18" charset="0"/>
              </a:rPr>
            </a:br>
            <a:r>
              <a:rPr lang="pl-PL" altLang="pl-PL" sz="2400" b="1" dirty="0">
                <a:cs typeface="Times New Roman" panose="02020603050405020304" pitchFamily="18" charset="0"/>
              </a:rPr>
              <a:t>– zadaniem administracji publicznej </a:t>
            </a:r>
            <a:endParaRPr lang="pl-PL" alt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9B270C-D7CC-4E73-841F-2E38D994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32048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Oświata jest zadaniem publicznym o szczególnym znaczeniu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 dlatego Konstytucja daje gwarancję,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że nauka w szkołach publicznych jest bezpłatna.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Organizowanie oraz finansowanie zadań oświatowych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jest jednym z zadań całej administracji publicznej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rządu – </a:t>
            </a:r>
            <a:r>
              <a:rPr lang="pl-PL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administracja rządowa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samorządu – </a:t>
            </a:r>
            <a:r>
              <a:rPr lang="pl-PL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administracja samorządowa</a:t>
            </a:r>
            <a:endParaRPr lang="pl-PL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8643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6DBDC69F-B456-410A-A733-DEDFAD32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>
                <a:cs typeface="Times New Roman" panose="02020603050405020304" pitchFamily="18" charset="0"/>
              </a:rPr>
              <a:t>Konstytucja</a:t>
            </a:r>
            <a:br>
              <a:rPr lang="pl-PL" altLang="pl-PL" sz="2400" b="1">
                <a:cs typeface="Times New Roman" panose="02020603050405020304" pitchFamily="18" charset="0"/>
              </a:rPr>
            </a:br>
            <a:endParaRPr lang="pl-PL" altLang="pl-PL" sz="2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75BF8A-36D5-40C8-99EA-0E10F40B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209160" cy="439283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Art. 70 Konstytucji Rzeczpospolitej Polskiej</a:t>
            </a:r>
          </a:p>
          <a:p>
            <a:pPr marL="425053">
              <a:buFontTx/>
              <a:buNone/>
              <a:defRPr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25053"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1. Każdy ma prawo do nauki. </a:t>
            </a:r>
          </a:p>
          <a:p>
            <a:pPr marL="425053">
              <a:buFontTx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Nauka do 18 roku życia jest obowiązkowa. </a:t>
            </a:r>
          </a:p>
          <a:p>
            <a:pPr marL="425053">
              <a:buFontTx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Sposób wykonywania obowiązku szkolnego określa ustawa.</a:t>
            </a:r>
          </a:p>
          <a:p>
            <a:pPr marL="425053">
              <a:buFontTx/>
              <a:buNone/>
              <a:defRPr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25053">
              <a:buFontTx/>
              <a:buNone/>
              <a:defRPr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25053">
              <a:buFontTx/>
              <a:buNone/>
              <a:defRPr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25053">
              <a:buFontTx/>
              <a:buNone/>
              <a:defRPr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25053">
              <a:buFont typeface="Wingdings 3" panose="05040102010807070707" pitchFamily="18" charset="2"/>
              <a:buAutoNum type="arabicPeriod" startAt="2"/>
              <a:defRPr/>
            </a:pPr>
            <a:endParaRPr lang="pl-PL" sz="2000" dirty="0">
              <a:solidFill>
                <a:srgbClr val="C00000"/>
              </a:solidFill>
              <a:cs typeface="Times New Roman" pitchFamily="18" charset="0"/>
            </a:endParaRPr>
          </a:p>
          <a:p>
            <a:pPr marL="425053">
              <a:defRPr/>
            </a:pPr>
            <a:endParaRPr lang="pl-PL" sz="2000" dirty="0">
              <a:solidFill>
                <a:srgbClr val="C00000"/>
              </a:solidFill>
              <a:cs typeface="Times New Roman" pitchFamily="18" charset="0"/>
            </a:endParaRPr>
          </a:p>
          <a:p>
            <a:pPr marL="425053">
              <a:defRPr/>
            </a:pPr>
            <a:r>
              <a:rPr lang="pl-PL" sz="2000" dirty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pl-PL" sz="2000" dirty="0">
                <a:solidFill>
                  <a:srgbClr val="FF0000"/>
                </a:solidFill>
                <a:cs typeface="Times New Roman" pitchFamily="18" charset="0"/>
              </a:rPr>
              <a:t>Nauka w szkołach publicznych jest bezpłatna. </a:t>
            </a:r>
          </a:p>
          <a:p>
            <a:pPr marL="425053">
              <a:buFontTx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Ustawa może dopuścić świadczenie niektórych usług edukacyjnych przez publiczne szkoły wyższe za odpłatnością.                      </a:t>
            </a:r>
          </a:p>
          <a:p>
            <a:pPr lvl="4">
              <a:buFont typeface="Wingdings 3" charset="2"/>
              <a:buChar char="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pl-PL" dirty="0"/>
          </a:p>
        </p:txBody>
      </p:sp>
      <p:sp>
        <p:nvSpPr>
          <p:cNvPr id="4" name="Objaśnienie prostokątne zaokrąglone 3">
            <a:extLst>
              <a:ext uri="{FF2B5EF4-FFF2-40B4-BE49-F238E27FC236}">
                <a16:creationId xmlns:a16="http://schemas.microsoft.com/office/drawing/2014/main" id="{A3159AE5-6713-4158-B90F-7F2A06A8AC76}"/>
              </a:ext>
            </a:extLst>
          </p:cNvPr>
          <p:cNvSpPr/>
          <p:nvPr/>
        </p:nvSpPr>
        <p:spPr>
          <a:xfrm>
            <a:off x="3240087" y="2990850"/>
            <a:ext cx="5220345" cy="1014214"/>
          </a:xfrm>
          <a:prstGeom prst="wedgeRoundRectCallout">
            <a:avLst>
              <a:gd name="adj1" fmla="val -27416"/>
              <a:gd name="adj2" fmla="val 831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Obowiązek zabezpieczenia środków finansowych na zadania oświatowe </a:t>
            </a:r>
          </a:p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 budżecie państwa i samorządów</a:t>
            </a: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id="{CB9D121C-8630-42A5-AC23-4CA55BC0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97" y="270855"/>
            <a:ext cx="1476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237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3">
            <a:extLst>
              <a:ext uri="{FF2B5EF4-FFF2-40B4-BE49-F238E27FC236}">
                <a16:creationId xmlns:a16="http://schemas.microsoft.com/office/drawing/2014/main" id="{CED962B5-384B-4C57-A63B-3B1155F2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903436"/>
            <a:ext cx="476485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latin typeface="+mj-lt"/>
                <a:cs typeface="Times New Roman" pitchFamily="18" charset="0"/>
              </a:rPr>
              <a:t>„Tak krawiec kraje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latin typeface="+mj-lt"/>
                <a:cs typeface="Times New Roman" pitchFamily="18" charset="0"/>
              </a:rPr>
              <a:t>		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latin typeface="+mj-lt"/>
                <a:cs typeface="Times New Roman" pitchFamily="18" charset="0"/>
              </a:rPr>
              <a:t>jak mu materiału staje”.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6147" name="Obraz 4">
            <a:extLst>
              <a:ext uri="{FF2B5EF4-FFF2-40B4-BE49-F238E27FC236}">
                <a16:creationId xmlns:a16="http://schemas.microsoft.com/office/drawing/2014/main" id="{23F5FEC1-36AD-485D-8A6A-EE1E28BA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81050"/>
            <a:ext cx="34274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rostokąt 5">
            <a:extLst>
              <a:ext uri="{FF2B5EF4-FFF2-40B4-BE49-F238E27FC236}">
                <a16:creationId xmlns:a16="http://schemas.microsoft.com/office/drawing/2014/main" id="{C206BF29-B6E5-49B1-AB3A-ABCD8390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781300"/>
            <a:ext cx="8693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dirty="0">
                <a:latin typeface="+mj-lt"/>
                <a:cs typeface="Times New Roman" pitchFamily="18" charset="0"/>
              </a:rPr>
              <a:t>Jak to przysłowie kojarzy się Państwu z finansowaniem </a:t>
            </a:r>
            <a:br>
              <a:rPr lang="pl-PL" altLang="pl-PL" sz="2400" dirty="0">
                <a:latin typeface="+mj-lt"/>
                <a:cs typeface="Times New Roman" pitchFamily="18" charset="0"/>
              </a:rPr>
            </a:br>
            <a:r>
              <a:rPr lang="pl-PL" altLang="pl-PL" sz="2400" dirty="0">
                <a:latin typeface="+mj-lt"/>
                <a:cs typeface="Times New Roman" pitchFamily="18" charset="0"/>
              </a:rPr>
              <a:t>zadań oświatowych? </a:t>
            </a:r>
          </a:p>
        </p:txBody>
      </p:sp>
      <p:pic>
        <p:nvPicPr>
          <p:cNvPr id="6149" name="Obraz 3">
            <a:extLst>
              <a:ext uri="{FF2B5EF4-FFF2-40B4-BE49-F238E27FC236}">
                <a16:creationId xmlns:a16="http://schemas.microsoft.com/office/drawing/2014/main" id="{64F6A5F6-2C32-4011-9F1A-F30E457A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06825"/>
            <a:ext cx="35163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Prostokąt 7">
            <a:extLst>
              <a:ext uri="{FF2B5EF4-FFF2-40B4-BE49-F238E27FC236}">
                <a16:creationId xmlns:a16="http://schemas.microsoft.com/office/drawing/2014/main" id="{62F0CA97-9D5E-471F-8A4A-258DF012B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992563"/>
            <a:ext cx="523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Dyskusja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prezentacja własnych stanowisk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026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F2782687-4900-4B57-A3E6-C610A021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6840760" cy="648072"/>
          </a:xfrm>
        </p:spPr>
        <p:txBody>
          <a:bodyPr/>
          <a:lstStyle/>
          <a:p>
            <a:r>
              <a:rPr lang="pl-PL" altLang="pl-PL" sz="2800" b="1" dirty="0">
                <a:cs typeface="Times New Roman" panose="02020603050405020304" pitchFamily="18" charset="0"/>
              </a:rPr>
              <a:t>Podsumowanie  dyskusji</a:t>
            </a:r>
            <a:endParaRPr lang="pl-PL" altLang="pl-PL" sz="2800" dirty="0"/>
          </a:p>
        </p:txBody>
      </p:sp>
      <p:pic>
        <p:nvPicPr>
          <p:cNvPr id="7171" name="Obraz 4">
            <a:extLst>
              <a:ext uri="{FF2B5EF4-FFF2-40B4-BE49-F238E27FC236}">
                <a16:creationId xmlns:a16="http://schemas.microsoft.com/office/drawing/2014/main" id="{18DF71A4-9D97-4AF6-BE18-B90216F36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84784"/>
            <a:ext cx="2304256" cy="3475272"/>
          </a:xfrm>
          <a:noFill/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A56971F1-A571-4156-BFE9-AEAE1C120FFA}"/>
              </a:ext>
            </a:extLst>
          </p:cNvPr>
          <p:cNvSpPr/>
          <p:nvPr/>
        </p:nvSpPr>
        <p:spPr>
          <a:xfrm>
            <a:off x="3635896" y="1484785"/>
            <a:ext cx="4824536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altLang="pl-PL" sz="2400" dirty="0">
                <a:latin typeface="+mn-lt"/>
                <a:cs typeface="Times New Roman" panose="02020603050405020304" pitchFamily="18" charset="0"/>
              </a:rPr>
              <a:t>Niezależnie od wysokości </a:t>
            </a:r>
          </a:p>
          <a:p>
            <a:pPr algn="ctr">
              <a:lnSpc>
                <a:spcPct val="150000"/>
              </a:lnSpc>
              <a:defRPr/>
            </a:pPr>
            <a:r>
              <a:rPr lang="pl-PL" altLang="pl-PL" sz="2400" dirty="0">
                <a:latin typeface="+mn-lt"/>
                <a:cs typeface="Times New Roman" panose="02020603050405020304" pitchFamily="18" charset="0"/>
              </a:rPr>
              <a:t>otrzymywanych kwot subwencji oświatowych –</a:t>
            </a:r>
          </a:p>
          <a:p>
            <a:pPr algn="ctr">
              <a:lnSpc>
                <a:spcPct val="150000"/>
              </a:lnSpc>
              <a:defRPr/>
            </a:pPr>
            <a:r>
              <a:rPr lang="pl-PL" altLang="pl-PL" sz="2400" dirty="0">
                <a:latin typeface="+mn-lt"/>
                <a:cs typeface="Times New Roman" panose="02020603050405020304" pitchFamily="18" charset="0"/>
              </a:rPr>
              <a:t>samorządy </a:t>
            </a:r>
            <a:r>
              <a:rPr lang="pl-PL" altLang="pl-PL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mają dość dużą swobodę </a:t>
            </a:r>
          </a:p>
          <a:p>
            <a:pPr algn="ctr">
              <a:lnSpc>
                <a:spcPct val="150000"/>
              </a:lnSpc>
              <a:defRPr/>
            </a:pPr>
            <a:r>
              <a:rPr lang="pl-PL" altLang="pl-PL" sz="2400" dirty="0">
                <a:latin typeface="+mn-lt"/>
                <a:cs typeface="Times New Roman" panose="02020603050405020304" pitchFamily="18" charset="0"/>
              </a:rPr>
              <a:t>w sposobie realizacji zadań oświatowych !!!</a:t>
            </a:r>
          </a:p>
          <a:p>
            <a:pPr algn="ctr">
              <a:lnSpc>
                <a:spcPct val="150000"/>
              </a:lnSpc>
              <a:defRPr/>
            </a:pPr>
            <a:endParaRPr lang="pl-PL" altLang="pl-PL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218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A808A7-EB29-4FDB-AA86-A21347F2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87233"/>
            <a:ext cx="7128792" cy="792088"/>
          </a:xfrm>
        </p:spPr>
        <p:txBody>
          <a:bodyPr/>
          <a:lstStyle/>
          <a:p>
            <a:r>
              <a:rPr lang="pl-PL" dirty="0"/>
              <a:t>Ćwiczenie – </a:t>
            </a:r>
            <a:r>
              <a:rPr lang="pl-PL" sz="2400" b="1" dirty="0"/>
              <a:t>wydatki na zadania oświatowe 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786BFC-1437-4EA8-B4B8-799A5CB0E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95462"/>
            <a:ext cx="7556698" cy="35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3BCA49-957B-4659-8468-66BCDD40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5616178" cy="865187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>
                <a:latin typeface="+mn-lt"/>
                <a:cs typeface="Times New Roman" panose="02020603050405020304" pitchFamily="18" charset="0"/>
              </a:rPr>
              <a:t>Jakoś czy Jakość ? 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BFE7FB-D8C8-4F64-BAF3-171C9247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81075"/>
            <a:ext cx="8858250" cy="4452938"/>
          </a:xfrm>
        </p:spPr>
        <p:txBody>
          <a:bodyPr/>
          <a:lstStyle/>
          <a:p>
            <a:pPr marL="80963" indent="0">
              <a:buFontTx/>
              <a:buNone/>
              <a:defRPr/>
            </a:pPr>
            <a:endParaRPr lang="pl-PL" alt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80963" indent="0">
              <a:buFontTx/>
              <a:buNone/>
              <a:defRPr/>
            </a:pPr>
            <a:endParaRPr lang="pl-PL" alt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pl-PL" sz="20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1F7A057-050B-4D31-8BF6-DCD2CA3E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39059"/>
              </p:ext>
            </p:extLst>
          </p:nvPr>
        </p:nvGraphicFramePr>
        <p:xfrm>
          <a:off x="251520" y="1052736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0097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82306006-3124-4E88-B3AA-777365AB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" y="327025"/>
            <a:ext cx="6712173" cy="1013743"/>
          </a:xfrm>
        </p:spPr>
        <p:txBody>
          <a:bodyPr/>
          <a:lstStyle/>
          <a:p>
            <a:r>
              <a:rPr lang="pl-PL" altLang="pl-PL" sz="2400" b="1" dirty="0">
                <a:cs typeface="Times New Roman" panose="02020603050405020304" pitchFamily="18" charset="0"/>
              </a:rPr>
              <a:t>Budżet jako środek do realizacji strategii </a:t>
            </a:r>
            <a:br>
              <a:rPr lang="pl-PL" altLang="pl-PL" sz="2400" b="1" dirty="0">
                <a:cs typeface="Times New Roman" panose="02020603050405020304" pitchFamily="18" charset="0"/>
              </a:rPr>
            </a:br>
            <a:r>
              <a:rPr lang="pl-PL" altLang="pl-PL" sz="2400" b="1" dirty="0">
                <a:cs typeface="Times New Roman" panose="02020603050405020304" pitchFamily="18" charset="0"/>
              </a:rPr>
              <a:t>– planu strategicznego dla oświaty</a:t>
            </a:r>
            <a:endParaRPr lang="pl-PL" altLang="pl-PL" sz="2400" dirty="0"/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EBB26DAC-258D-4BA6-8E30-2B54B392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28775"/>
            <a:ext cx="8712522" cy="36004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Celowość – </a:t>
            </a:r>
            <a:r>
              <a:rPr lang="pl-PL" altLang="pl-PL" sz="2400" dirty="0">
                <a:cs typeface="Times New Roman" panose="02020603050405020304" pitchFamily="18" charset="0"/>
              </a:rPr>
              <a:t>co jest moim celem ?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Rzetelność – </a:t>
            </a:r>
            <a:r>
              <a:rPr lang="pl-PL" altLang="pl-PL" sz="2400" dirty="0">
                <a:cs typeface="Times New Roman" panose="02020603050405020304" pitchFamily="18" charset="0"/>
              </a:rPr>
              <a:t>jak sprawdzam jakość w moim systemie oświaty?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Gospodarność – </a:t>
            </a:r>
            <a:r>
              <a:rPr lang="pl-PL" altLang="pl-PL" sz="2400" dirty="0">
                <a:cs typeface="Times New Roman" panose="02020603050405020304" pitchFamily="18" charset="0"/>
              </a:rPr>
              <a:t>na czym polega  moja gospodarność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>
                <a:cs typeface="Times New Roman" panose="02020603050405020304" pitchFamily="18" charset="0"/>
              </a:rPr>
              <a:t>w finansowaniu zadań oświatowych ?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6685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54</TotalTime>
  <Words>377</Words>
  <Application>Microsoft Office PowerPoint</Application>
  <PresentationFormat>Pokaz na ekranie (4:3)</PresentationFormat>
  <Paragraphs>85</Paragraphs>
  <Slides>13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Wingdings 3</vt:lpstr>
      <vt:lpstr>szablon Radom</vt:lpstr>
      <vt:lpstr>Projekt realizowany pod nadzorem Ministerstwa Edukacji Narodowej    VULCAN kompetencji  w ŚLĄSKICH SAMORZĄDACH</vt:lpstr>
      <vt:lpstr>Budżet jako środek do realizacji strategii – „Jakoś czy Jakość?”  Moduł 2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</vt:lpstr>
      <vt:lpstr>Finansowanie zadań oświatowych  – zadaniem administracji publicznej </vt:lpstr>
      <vt:lpstr>Konstytucja </vt:lpstr>
      <vt:lpstr>Prezentacja programu PowerPoint</vt:lpstr>
      <vt:lpstr>Podsumowanie  dyskusji</vt:lpstr>
      <vt:lpstr>Ćwiczenie – wydatki na zadania oświatowe   </vt:lpstr>
      <vt:lpstr>Jakoś czy Jakość ? </vt:lpstr>
      <vt:lpstr>Budżet jako środek do realizacji strategii  – planu strategicznego dla oświaty</vt:lpstr>
      <vt:lpstr>Metryczka  subwencji  oświatowej  </vt:lpstr>
      <vt:lpstr>Definicja efektywności w obszarze wydatków oświatowych</vt:lpstr>
      <vt:lpstr>     Podsumowanie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Kinga Skrzyniarz</cp:lastModifiedBy>
  <cp:revision>11</cp:revision>
  <dcterms:created xsi:type="dcterms:W3CDTF">2018-03-23T16:36:21Z</dcterms:created>
  <dcterms:modified xsi:type="dcterms:W3CDTF">2018-05-25T09:17:52Z</dcterms:modified>
</cp:coreProperties>
</file>